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4630400" cy="8229600"/>
  <p:notesSz cx="8229600" cy="14630400"/>
  <p:embeddedFontLst>
    <p:embeddedFont>
      <p:font typeface="Roboto Slab"/>
      <p:regular r:id="rId20"/>
    </p:embeddedFont>
    <p:embeddedFont>
      <p:font typeface="Roboto Slab"/>
      <p:regular r:id="rId21"/>
    </p:embeddedFont>
    <p:embeddedFont>
      <p:font typeface="Roboto"/>
      <p:regular r:id="rId22"/>
    </p:embeddedFont>
    <p:embeddedFont>
      <p:font typeface="Roboto"/>
      <p:regular r:id="rId23"/>
    </p:embeddedFont>
    <p:embeddedFont>
      <p:font typeface="Roboto"/>
      <p:regular r:id="rId24"/>
    </p:embeddedFont>
    <p:embeddedFont>
      <p:font typeface="Roboto"/>
      <p:regular r:id="rId25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" Type="http://schemas.openxmlformats.org/officeDocument/2006/relationships/font" Target="fonts/font1.fntdata"/><Relationship Id="rId21" Type="http://schemas.openxmlformats.org/officeDocument/2006/relationships/font" Target="fonts/font2.fntdata"/><Relationship Id="rId22" Type="http://schemas.openxmlformats.org/officeDocument/2006/relationships/font" Target="fonts/font3.fntdata"/><Relationship Id="rId23" Type="http://schemas.openxmlformats.org/officeDocument/2006/relationships/font" Target="fonts/font4.fntdata"/><Relationship Id="rId24" Type="http://schemas.openxmlformats.org/officeDocument/2006/relationships/font" Target="fonts/font5.fntdata"/><Relationship Id="rId2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6A9E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oom.com/share/c6a20e11d77341e887fed51d6c6a56b7?sid=a71d1579-33f8-4e0b-8298-d8fc22ac5376" TargetMode="External"/><Relationship Id="rId1" Type="http://schemas.openxmlformats.org/officeDocument/2006/relationships/image" Target="../media/image-10-1.png"/><Relationship Id="rId3" Type="http://schemas.openxmlformats.org/officeDocument/2006/relationships/slideLayout" Target="../slideLayouts/slideLayout1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armordata.io" TargetMode="External"/><Relationship Id="rId3" Type="http://schemas.openxmlformats.org/officeDocument/2006/relationships/hyperlink" Target="https://armordata.com" TargetMode="External"/><Relationship Id="rId4" Type="http://schemas.openxmlformats.org/officeDocument/2006/relationships/hyperlink" Target="mailto:sales@armordata.com" TargetMode="External"/><Relationship Id="rId5" Type="http://schemas.openxmlformats.org/officeDocument/2006/relationships/hyperlink" Target="mailto:support@armordata.com" TargetMode="External"/><Relationship Id="rId1" Type="http://schemas.openxmlformats.org/officeDocument/2006/relationships/image" Target="../media/image-13-1.png"/><Relationship Id="rId6" Type="http://schemas.openxmlformats.org/officeDocument/2006/relationships/slideLayout" Target="../slideLayouts/slideLayout14.xml"/><Relationship Id="rId7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4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V5okHGrX7s" TargetMode="External"/><Relationship Id="rId1" Type="http://schemas.openxmlformats.org/officeDocument/2006/relationships/image" Target="../media/image-4-1.png"/><Relationship Id="rId3" Type="http://schemas.openxmlformats.org/officeDocument/2006/relationships/slideLayout" Target="../slideLayouts/slideLayout5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slideLayout" Target="../slideLayouts/slideLayout9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oom.com/share/78f99915036a465b8890f828c7a70440?sid=b8d594e2-4dcf-4b30-94bf-95a19bc07276" TargetMode="External"/><Relationship Id="rId1" Type="http://schemas.openxmlformats.org/officeDocument/2006/relationships/image" Target="../media/image-9-1.png"/><Relationship Id="rId3" Type="http://schemas.openxmlformats.org/officeDocument/2006/relationships/slideLayout" Target="../slideLayouts/slideLayout10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099667"/>
            <a:ext cx="13042821" cy="40301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99467"/>
            <a:ext cx="901767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ARMOR Mobile App Walkthrough</a:t>
            </a:r>
            <a:endParaRPr lang="en-US" sz="4450" dirty="0"/>
          </a:p>
        </p:txBody>
      </p:sp>
      <p:pic>
        <p:nvPicPr>
          <p:cNvPr id="3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561874"/>
            <a:ext cx="13042821" cy="22682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7488" y="734139"/>
            <a:ext cx="4919305" cy="676132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93790" y="1376124"/>
            <a:ext cx="6382226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Sample Industry Applications</a:t>
            </a:r>
            <a:endParaRPr lang="en-US" sz="3550" dirty="0"/>
          </a:p>
        </p:txBody>
      </p:sp>
      <p:sp>
        <p:nvSpPr>
          <p:cNvPr id="5" name="Shape 1"/>
          <p:cNvSpPr/>
          <p:nvPr/>
        </p:nvSpPr>
        <p:spPr>
          <a:xfrm>
            <a:off x="793790" y="2198251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E9ECF2"/>
          </a:solidFill>
          <a:ln/>
        </p:spPr>
      </p:sp>
      <p:sp>
        <p:nvSpPr>
          <p:cNvPr id="6" name="Text 2"/>
          <p:cNvSpPr/>
          <p:nvPr/>
        </p:nvSpPr>
        <p:spPr>
          <a:xfrm>
            <a:off x="1020604" y="24250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Floorcare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020604" y="2915483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run time, charge time, and battery health of cleaning equipment.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685467" y="2198251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E9ECF2"/>
          </a:solidFill>
          <a:ln/>
        </p:spPr>
      </p:sp>
      <p:sp>
        <p:nvSpPr>
          <p:cNvPr id="9" name="Text 5"/>
          <p:cNvSpPr/>
          <p:nvPr/>
        </p:nvSpPr>
        <p:spPr>
          <a:xfrm>
            <a:off x="4912281" y="24250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Transport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4912281" y="2915483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 run time, idle time, and distance traveled for fleet management.</a:t>
            </a:r>
            <a:endParaRPr lang="en-US" sz="1750" dirty="0"/>
          </a:p>
        </p:txBody>
      </p:sp>
      <p:sp>
        <p:nvSpPr>
          <p:cNvPr id="11" name="Shape 7"/>
          <p:cNvSpPr/>
          <p:nvPr/>
        </p:nvSpPr>
        <p:spPr>
          <a:xfrm>
            <a:off x="793790" y="4457819"/>
            <a:ext cx="3664863" cy="2395657"/>
          </a:xfrm>
          <a:prstGeom prst="roundRect">
            <a:avLst>
              <a:gd name="adj" fmla="val 1420"/>
            </a:avLst>
          </a:prstGeom>
          <a:solidFill>
            <a:srgbClr val="E9ECF2"/>
          </a:solidFill>
          <a:ln/>
        </p:spPr>
      </p:sp>
      <p:sp>
        <p:nvSpPr>
          <p:cNvPr id="12" name="Text 8"/>
          <p:cNvSpPr/>
          <p:nvPr/>
        </p:nvSpPr>
        <p:spPr>
          <a:xfrm>
            <a:off x="1020604" y="46846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Turf &amp; Powerlifting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1020604" y="5175052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run time, charge time, routes, and battery health of equipment.</a:t>
            </a:r>
            <a:endParaRPr lang="en-US" sz="1750" dirty="0"/>
          </a:p>
        </p:txBody>
      </p:sp>
      <p:sp>
        <p:nvSpPr>
          <p:cNvPr id="14" name="Shape 10"/>
          <p:cNvSpPr/>
          <p:nvPr/>
        </p:nvSpPr>
        <p:spPr>
          <a:xfrm>
            <a:off x="4685467" y="4457819"/>
            <a:ext cx="3664863" cy="2395657"/>
          </a:xfrm>
          <a:prstGeom prst="roundRect">
            <a:avLst>
              <a:gd name="adj" fmla="val 1420"/>
            </a:avLst>
          </a:prstGeom>
          <a:solidFill>
            <a:srgbClr val="E9ECF2"/>
          </a:solidFill>
          <a:ln/>
        </p:spPr>
      </p:sp>
      <p:sp>
        <p:nvSpPr>
          <p:cNvPr id="15" name="Text 11"/>
          <p:cNvSpPr/>
          <p:nvPr/>
        </p:nvSpPr>
        <p:spPr>
          <a:xfrm>
            <a:off x="4912281" y="46846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Adaptable</a:t>
            </a:r>
            <a:endParaRPr lang="en-US" sz="2200" dirty="0"/>
          </a:p>
        </p:txBody>
      </p:sp>
      <p:sp>
        <p:nvSpPr>
          <p:cNvPr id="16" name="Text 12"/>
          <p:cNvSpPr/>
          <p:nvPr/>
        </p:nvSpPr>
        <p:spPr>
          <a:xfrm>
            <a:off x="4912281" y="5175052"/>
            <a:ext cx="32112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Highly flexible solutions that can be customized for various industries and numerous asset use cases.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61135"/>
            <a:ext cx="642723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Core Benefits of ARMOR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765227"/>
            <a:ext cx="396835" cy="396835"/>
          </a:xfrm>
          <a:prstGeom prst="roundRect">
            <a:avLst>
              <a:gd name="adj" fmla="val 8574"/>
            </a:avLst>
          </a:prstGeom>
          <a:solidFill>
            <a:srgbClr val="E9ECF2"/>
          </a:solidFill>
          <a:ln/>
        </p:spPr>
      </p:sp>
      <p:sp>
        <p:nvSpPr>
          <p:cNvPr id="5" name="Text 2"/>
          <p:cNvSpPr/>
          <p:nvPr/>
        </p:nvSpPr>
        <p:spPr>
          <a:xfrm>
            <a:off x="1417439" y="27652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Solves Pain Points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417439" y="3255645"/>
            <a:ext cx="304121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Addresses inefficient tracking, inventory discrepancies, unexpected downtime, and lack of actionable data.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765227"/>
            <a:ext cx="396835" cy="396835"/>
          </a:xfrm>
          <a:prstGeom prst="roundRect">
            <a:avLst>
              <a:gd name="adj" fmla="val 8574"/>
            </a:avLst>
          </a:prstGeom>
          <a:solidFill>
            <a:srgbClr val="E9ECF2"/>
          </a:solidFill>
          <a:ln/>
        </p:spPr>
      </p:sp>
      <p:sp>
        <p:nvSpPr>
          <p:cNvPr id="8" name="Text 5"/>
          <p:cNvSpPr/>
          <p:nvPr/>
        </p:nvSpPr>
        <p:spPr>
          <a:xfrm>
            <a:off x="5309116" y="2765227"/>
            <a:ext cx="304121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Competitive Advantages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309116" y="3609975"/>
            <a:ext cx="30412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Vendor agnostic, easy manufacturer or field deployment, proactive alerts, and highly scalable solution.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552123"/>
            <a:ext cx="396835" cy="396835"/>
          </a:xfrm>
          <a:prstGeom prst="roundRect">
            <a:avLst>
              <a:gd name="adj" fmla="val 8574"/>
            </a:avLst>
          </a:prstGeom>
          <a:solidFill>
            <a:srgbClr val="E9ECF2"/>
          </a:solidFill>
          <a:ln/>
        </p:spPr>
      </p:sp>
      <p:sp>
        <p:nvSpPr>
          <p:cNvPr id="11" name="Text 8"/>
          <p:cNvSpPr/>
          <p:nvPr/>
        </p:nvSpPr>
        <p:spPr>
          <a:xfrm>
            <a:off x="1417439" y="55521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ROI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417439" y="6042541"/>
            <a:ext cx="693277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downtime, extends battery lifespan, and cuts operational costs, and improves asset lifecycle.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4955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778" y="3044547"/>
            <a:ext cx="4991219" cy="623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900"/>
              </a:lnSpc>
              <a:buNone/>
            </a:pPr>
            <a:r>
              <a:rPr lang="en-US" sz="39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Next Steps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98778" y="4067651"/>
            <a:ext cx="4211241" cy="658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50"/>
              </a:lnSpc>
              <a:buNone/>
            </a:pPr>
            <a:r>
              <a:rPr lang="en-US" sz="51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</a:t>
            </a:r>
            <a:endParaRPr lang="en-US" sz="5150" dirty="0"/>
          </a:p>
        </p:txBody>
      </p:sp>
      <p:sp>
        <p:nvSpPr>
          <p:cNvPr id="5" name="Text 2"/>
          <p:cNvSpPr/>
          <p:nvPr/>
        </p:nvSpPr>
        <p:spPr>
          <a:xfrm>
            <a:off x="1556623" y="4975860"/>
            <a:ext cx="2495550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Review Resources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98778" y="5407581"/>
            <a:ext cx="4211241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additional materials on the ARMOR website and Support Knowledgebase.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98778" y="6166247"/>
            <a:ext cx="4211241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u="sng" dirty="0">
                <a:solidFill>
                  <a:srgbClr val="3257B8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https://support.armordata.io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98778" y="6605468"/>
            <a:ext cx="4211241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u="sng" dirty="0">
                <a:solidFill>
                  <a:srgbClr val="3257B8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https://armordata.com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5209461" y="4067651"/>
            <a:ext cx="4211360" cy="658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50"/>
              </a:lnSpc>
              <a:buNone/>
            </a:pPr>
            <a:r>
              <a:rPr lang="en-US" sz="51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</a:t>
            </a:r>
            <a:endParaRPr lang="en-US" sz="5150" dirty="0"/>
          </a:p>
        </p:txBody>
      </p:sp>
      <p:sp>
        <p:nvSpPr>
          <p:cNvPr id="10" name="Text 7"/>
          <p:cNvSpPr/>
          <p:nvPr/>
        </p:nvSpPr>
        <p:spPr>
          <a:xfrm>
            <a:off x="6067306" y="4975860"/>
            <a:ext cx="2495550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Define Use Cases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5209461" y="5407581"/>
            <a:ext cx="4211360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key capital assets are most important to track?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5209461" y="6166247"/>
            <a:ext cx="4211360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Get on a call with our Sales team and let them provide valuable feedback.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5209461" y="6924913"/>
            <a:ext cx="421136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u="sng" dirty="0">
                <a:solidFill>
                  <a:srgbClr val="3257B8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sales@armordata.com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5209461" y="7364135"/>
            <a:ext cx="421136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(217) 689-5554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9720262" y="4067651"/>
            <a:ext cx="4211360" cy="658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50"/>
              </a:lnSpc>
              <a:buNone/>
            </a:pPr>
            <a:r>
              <a:rPr lang="en-US" sz="51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</a:t>
            </a:r>
            <a:endParaRPr lang="en-US" sz="5150" dirty="0"/>
          </a:p>
        </p:txBody>
      </p:sp>
      <p:sp>
        <p:nvSpPr>
          <p:cNvPr id="16" name="Text 13"/>
          <p:cNvSpPr/>
          <p:nvPr/>
        </p:nvSpPr>
        <p:spPr>
          <a:xfrm>
            <a:off x="10578108" y="4975860"/>
            <a:ext cx="2495550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Reach Out</a:t>
            </a:r>
            <a:endParaRPr lang="en-US" sz="1950" dirty="0"/>
          </a:p>
        </p:txBody>
      </p:sp>
      <p:sp>
        <p:nvSpPr>
          <p:cNvPr id="17" name="Text 14"/>
          <p:cNvSpPr/>
          <p:nvPr/>
        </p:nvSpPr>
        <p:spPr>
          <a:xfrm>
            <a:off x="9720262" y="5407581"/>
            <a:ext cx="4211360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support for any technical questions, integrations, or assistance needed.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9720262" y="6166247"/>
            <a:ext cx="421136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(217) 689-5554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9720262" y="6605468"/>
            <a:ext cx="421136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u="sng" dirty="0">
                <a:solidFill>
                  <a:srgbClr val="3257B8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support@armordata.com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79846" y="187094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Why ARMOR?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033355"/>
            <a:ext cx="13042821" cy="3325178"/>
          </a:xfrm>
          <a:prstGeom prst="roundRect">
            <a:avLst>
              <a:gd name="adj" fmla="val 1023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1410" y="3040975"/>
            <a:ext cx="13027581" cy="64174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2638782" y="31846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Meet your SOP's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094470" y="3184684"/>
            <a:ext cx="295894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Planned Maintenance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801410" y="3682722"/>
            <a:ext cx="130275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1028224" y="3826431"/>
            <a:ext cx="60563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Effortlessly track and verify cleaning tasks for restrooms and floors to maintain pristine facilities.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45824" y="3826431"/>
            <a:ext cx="60563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Optimize operations by tracking and addressing charging and maintenance needs proactively.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801410" y="4695944"/>
            <a:ext cx="13027581" cy="64174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2638782" y="483965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Capital Planning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9156383" y="483965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Inventory Accuracy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801410" y="5337691"/>
            <a:ext cx="130275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1028224" y="5481399"/>
            <a:ext cx="60563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Enhance asset distribution strategies for prolonged and effective usage.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7545824" y="5481399"/>
            <a:ext cx="60563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 asset visibility and inventory validation through ARMOR mobile for streamlined operations.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7488" y="1655088"/>
            <a:ext cx="4919424" cy="491942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93790" y="86856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How It Works</a:t>
            </a:r>
            <a:endParaRPr lang="en-US" sz="445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917502"/>
            <a:ext cx="1134070" cy="1814513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2268022" y="2144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Install ARMOR 4</a:t>
            </a:r>
            <a:endParaRPr lang="en-US" sz="2200" dirty="0"/>
          </a:p>
        </p:txBody>
      </p:sp>
      <p:sp>
        <p:nvSpPr>
          <p:cNvPr id="7" name="Text 2"/>
          <p:cNvSpPr/>
          <p:nvPr/>
        </p:nvSpPr>
        <p:spPr>
          <a:xfrm>
            <a:off x="2268022" y="263473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Compact device easily installed on assets.</a:t>
            </a:r>
            <a:endParaRPr lang="en-US" sz="17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732014"/>
            <a:ext cx="1134070" cy="1814513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2268022" y="39588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Connect &amp; Transmit</a:t>
            </a:r>
            <a:endParaRPr lang="en-US" sz="2200" dirty="0"/>
          </a:p>
        </p:txBody>
      </p:sp>
      <p:sp>
        <p:nvSpPr>
          <p:cNvPr id="10" name="Text 4"/>
          <p:cNvSpPr/>
          <p:nvPr/>
        </p:nvSpPr>
        <p:spPr>
          <a:xfrm>
            <a:off x="2268022" y="4449247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Device connects via LTE cellular to send data.</a:t>
            </a:r>
            <a:endParaRPr lang="en-US" sz="175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5546527"/>
            <a:ext cx="1134070" cy="1814513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2268022" y="5773341"/>
            <a:ext cx="403169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Web Dashboard or Mobile App</a:t>
            </a:r>
            <a:endParaRPr lang="en-US" sz="2200" dirty="0"/>
          </a:p>
        </p:txBody>
      </p:sp>
      <p:sp>
        <p:nvSpPr>
          <p:cNvPr id="13" name="Text 6"/>
          <p:cNvSpPr/>
          <p:nvPr/>
        </p:nvSpPr>
        <p:spPr>
          <a:xfrm>
            <a:off x="2268022" y="6263759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Access insights, reports, and geofencing through intuitive user interfaces.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92812" y="2399467"/>
            <a:ext cx="96447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ARMOR 4 Installation Video Sample</a:t>
            </a:r>
            <a:endParaRPr lang="en-US" sz="4450" dirty="0"/>
          </a:p>
        </p:txBody>
      </p:sp>
      <p:pic>
        <p:nvPicPr>
          <p:cNvPr id="3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561874"/>
            <a:ext cx="13042821" cy="22682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3416" y="521851"/>
            <a:ext cx="4738807" cy="592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650"/>
              </a:lnSpc>
              <a:buNone/>
            </a:pPr>
            <a:r>
              <a:rPr lang="en-US" sz="37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ARMOR 4 Hardware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1941" y="1493282"/>
            <a:ext cx="10246400" cy="62143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49667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Features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1943457"/>
            <a:ext cx="6243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wire install (positive/negative) up to 90v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2385655"/>
            <a:ext cx="6243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Shows remote voltage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2827853"/>
            <a:ext cx="6243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International multi-carrier SIM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3270052"/>
            <a:ext cx="6243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IP67 weatherproof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3712250"/>
            <a:ext cx="6243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190mA backup battery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93790" y="4154448"/>
            <a:ext cx="6243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Tracks GPS location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93790" y="4596646"/>
            <a:ext cx="6243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Tracks impact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93790" y="5038844"/>
            <a:ext cx="6243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Tracks usage metrics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93790" y="5481042"/>
            <a:ext cx="6243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Alerts battery voltage issues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93790" y="5923240"/>
            <a:ext cx="6243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Powers between 9v and 90v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793790" y="6365438"/>
            <a:ext cx="62432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Tamper alert if removed from the main power source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7598092" y="1149667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Advantages</a:t>
            </a:r>
            <a:endParaRPr lang="en-US" sz="3550" dirty="0"/>
          </a:p>
        </p:txBody>
      </p:sp>
      <p:sp>
        <p:nvSpPr>
          <p:cNvPr id="15" name="Text 13"/>
          <p:cNvSpPr/>
          <p:nvPr/>
        </p:nvSpPr>
        <p:spPr>
          <a:xfrm>
            <a:off x="7598092" y="1943457"/>
            <a:ext cx="62460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100% cellular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7598092" y="2385655"/>
            <a:ext cx="62460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Azure Secure Cloud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7598092" y="2827853"/>
            <a:ext cx="62460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Bring Your Own Device (BYOD)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7598092" y="3270052"/>
            <a:ext cx="62460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Action Based Reporting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7598092" y="3712250"/>
            <a:ext cx="62460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Mobile Friendly</a:t>
            </a:r>
            <a:endParaRPr lang="en-US" sz="1750" dirty="0"/>
          </a:p>
        </p:txBody>
      </p:sp>
      <p:sp>
        <p:nvSpPr>
          <p:cNvPr id="20" name="Text 18"/>
          <p:cNvSpPr/>
          <p:nvPr/>
        </p:nvSpPr>
        <p:spPr>
          <a:xfrm>
            <a:off x="7598092" y="4301966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Benefits</a:t>
            </a:r>
            <a:endParaRPr lang="en-US" sz="3550" dirty="0"/>
          </a:p>
        </p:txBody>
      </p:sp>
      <p:sp>
        <p:nvSpPr>
          <p:cNvPr id="21" name="Text 19"/>
          <p:cNvSpPr/>
          <p:nvPr/>
        </p:nvSpPr>
        <p:spPr>
          <a:xfrm>
            <a:off x="7598092" y="5095756"/>
            <a:ext cx="62460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Scalable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7598092" y="5537954"/>
            <a:ext cx="62460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Vendor Agnostic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7598092" y="5980152"/>
            <a:ext cx="62460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Easy Integration</a:t>
            </a:r>
            <a:endParaRPr lang="en-US" sz="1750" dirty="0"/>
          </a:p>
        </p:txBody>
      </p:sp>
      <p:sp>
        <p:nvSpPr>
          <p:cNvPr id="24" name="Text 22"/>
          <p:cNvSpPr/>
          <p:nvPr/>
        </p:nvSpPr>
        <p:spPr>
          <a:xfrm>
            <a:off x="7598092" y="6422350"/>
            <a:ext cx="62460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Turn Key OEM Installation</a:t>
            </a:r>
            <a:endParaRPr lang="en-US" sz="1750" dirty="0"/>
          </a:p>
        </p:txBody>
      </p:sp>
      <p:sp>
        <p:nvSpPr>
          <p:cNvPr id="25" name="Text 23"/>
          <p:cNvSpPr/>
          <p:nvPr/>
        </p:nvSpPr>
        <p:spPr>
          <a:xfrm>
            <a:off x="7598092" y="6864548"/>
            <a:ext cx="62460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Priced Right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6155" y="523875"/>
            <a:ext cx="4963835" cy="594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650"/>
              </a:lnSpc>
              <a:buNone/>
            </a:pPr>
            <a:r>
              <a:rPr lang="en-US" sz="37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ARMOR 4 Accessories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8839" y="1499354"/>
            <a:ext cx="10352603" cy="620637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563" y="283488"/>
            <a:ext cx="4481274" cy="766262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93790" y="631984"/>
            <a:ext cx="6081236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Platform Features &amp; Benefits</a:t>
            </a:r>
            <a:endParaRPr lang="en-US" sz="355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454110"/>
            <a:ext cx="566976" cy="56697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93790" y="2247900"/>
            <a:ext cx="360807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Utilization &amp; Location Tracking</a:t>
            </a:r>
            <a:endParaRPr lang="en-US" sz="2200" dirty="0"/>
          </a:p>
        </p:txBody>
      </p:sp>
      <p:sp>
        <p:nvSpPr>
          <p:cNvPr id="7" name="Text 2"/>
          <p:cNvSpPr/>
          <p:nvPr/>
        </p:nvSpPr>
        <p:spPr>
          <a:xfrm>
            <a:off x="793790" y="3092648"/>
            <a:ext cx="36080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GPS and geofencing for constant asset location awareness and theft prevention.</a:t>
            </a:r>
            <a:endParaRPr lang="en-US" sz="17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2021" y="1454110"/>
            <a:ext cx="566976" cy="566976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4742021" y="22479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Operational Insights</a:t>
            </a:r>
            <a:endParaRPr lang="en-US" sz="2200" dirty="0"/>
          </a:p>
        </p:txBody>
      </p:sp>
      <p:sp>
        <p:nvSpPr>
          <p:cNvPr id="10" name="Text 4"/>
          <p:cNvSpPr/>
          <p:nvPr/>
        </p:nvSpPr>
        <p:spPr>
          <a:xfrm>
            <a:off x="4742021" y="2738318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run time, idle time, distance, and battery health.</a:t>
            </a:r>
            <a:endParaRPr lang="en-US" sz="175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861798"/>
            <a:ext cx="566976" cy="566976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793790" y="5655588"/>
            <a:ext cx="360807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Proactive Alerts &amp; Reporting</a:t>
            </a:r>
            <a:endParaRPr lang="en-US" sz="2200" dirty="0"/>
          </a:p>
        </p:txBody>
      </p:sp>
      <p:sp>
        <p:nvSpPr>
          <p:cNvPr id="13" name="Text 6"/>
          <p:cNvSpPr/>
          <p:nvPr/>
        </p:nvSpPr>
        <p:spPr>
          <a:xfrm>
            <a:off x="793790" y="6500336"/>
            <a:ext cx="36080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Receive alert notifications for asset issues or scheduled reports for fleet health.</a:t>
            </a:r>
            <a:endParaRPr lang="en-US" sz="175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2021" y="4861798"/>
            <a:ext cx="566976" cy="566976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4742021" y="56555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Integration Ready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4742021" y="6146006"/>
            <a:ext cx="360818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Seamlessly integrates with existing systems to streamline workflows with powerful APIs and OData feeds.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99467"/>
            <a:ext cx="837211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ARMOR Web App Walkthrough</a:t>
            </a:r>
            <a:endParaRPr lang="en-US" sz="4450" dirty="0"/>
          </a:p>
        </p:txBody>
      </p:sp>
      <p:pic>
        <p:nvPicPr>
          <p:cNvPr id="3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561874"/>
            <a:ext cx="13042821" cy="22682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2024-12-06T15:20:41Z</dcterms:created>
  <dcterms:modified xsi:type="dcterms:W3CDTF">2024-12-06T15:20:41Z</dcterms:modified>
</cp:coreProperties>
</file>